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Calibri"/>
        <a:ea typeface="Calibri"/>
        <a:cs typeface="Calibri"/>
        <a:sym typeface="Calibri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1D8"/>
          </a:solidFill>
        </a:fill>
      </a:tcStyle>
    </a:wholeTbl>
    <a:band2H>
      <a:tcTxStyle b="def" i="def"/>
      <a:tcStyle>
        <a:tcBdr/>
        <a:fill>
          <a:solidFill>
            <a:srgbClr val="E7E9EC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BD3CB"/>
          </a:solidFill>
        </a:fill>
      </a:tcStyle>
    </a:wholeTbl>
    <a:band2H>
      <a:tcTxStyle b="def" i="def"/>
      <a:tcStyle>
        <a:tcBdr/>
        <a:fill>
          <a:solidFill>
            <a:srgbClr val="E7EA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E1CC"/>
          </a:solidFill>
        </a:fill>
      </a:tcStyle>
    </a:wholeTbl>
    <a:band2H>
      <a:tcTxStyle b="def" i="def"/>
      <a:tcStyle>
        <a:tcBdr/>
        <a:fill>
          <a:solidFill>
            <a:srgbClr val="E8F0E7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8" name="Shape 1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Helvetica Neue"/>
      </a:defRPr>
    </a:lvl1pPr>
    <a:lvl2pPr indent="228600" latinLnBrk="0">
      <a:defRPr sz="1200">
        <a:latin typeface="+mn-lt"/>
        <a:ea typeface="+mn-ea"/>
        <a:cs typeface="+mn-cs"/>
        <a:sym typeface="Helvetica Neue"/>
      </a:defRPr>
    </a:lvl2pPr>
    <a:lvl3pPr indent="457200" latinLnBrk="0">
      <a:defRPr sz="1200">
        <a:latin typeface="+mn-lt"/>
        <a:ea typeface="+mn-ea"/>
        <a:cs typeface="+mn-cs"/>
        <a:sym typeface="Helvetica Neue"/>
      </a:defRPr>
    </a:lvl3pPr>
    <a:lvl4pPr indent="685800" latinLnBrk="0">
      <a:defRPr sz="1200">
        <a:latin typeface="+mn-lt"/>
        <a:ea typeface="+mn-ea"/>
        <a:cs typeface="+mn-cs"/>
        <a:sym typeface="Helvetica Neue"/>
      </a:defRPr>
    </a:lvl4pPr>
    <a:lvl5pPr indent="914400" latinLnBrk="0">
      <a:defRPr sz="1200">
        <a:latin typeface="+mn-lt"/>
        <a:ea typeface="+mn-ea"/>
        <a:cs typeface="+mn-cs"/>
        <a:sym typeface="Helvetica Neue"/>
      </a:defRPr>
    </a:lvl5pPr>
    <a:lvl6pPr indent="1143000" latinLnBrk="0">
      <a:defRPr sz="1200">
        <a:latin typeface="+mn-lt"/>
        <a:ea typeface="+mn-ea"/>
        <a:cs typeface="+mn-cs"/>
        <a:sym typeface="Helvetica Neue"/>
      </a:defRPr>
    </a:lvl6pPr>
    <a:lvl7pPr indent="1371600" latinLnBrk="0">
      <a:defRPr sz="1200">
        <a:latin typeface="+mn-lt"/>
        <a:ea typeface="+mn-ea"/>
        <a:cs typeface="+mn-cs"/>
        <a:sym typeface="Helvetica Neue"/>
      </a:defRPr>
    </a:lvl7pPr>
    <a:lvl8pPr indent="1600200" latinLnBrk="0">
      <a:defRPr sz="1200">
        <a:latin typeface="+mn-lt"/>
        <a:ea typeface="+mn-ea"/>
        <a:cs typeface="+mn-cs"/>
        <a:sym typeface="Helvetica Neue"/>
      </a:defRPr>
    </a:lvl8pPr>
    <a:lvl9pPr indent="1828800" latinLnBrk="0">
      <a:defRPr sz="1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914400" y="1844675"/>
            <a:ext cx="10363200" cy="2041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>
            <a:lvl1pPr rtl="1">
              <a:defRPr/>
            </a:lvl1pPr>
          </a:lstStyle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1828800" y="3886200"/>
            <a:ext cx="8534400" cy="297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>
            <a:lvl1pPr rtl="1">
              <a:defRPr/>
            </a:lvl1pPr>
            <a:lvl2pPr rtl="1">
              <a:defRPr/>
            </a:lvl2pPr>
            <a:lvl3pPr rtl="1">
              <a:defRPr/>
            </a:lvl3pPr>
            <a:lvl4pPr rtl="1">
              <a:defRPr/>
            </a:lvl4pPr>
            <a:lvl5pPr rtl="1">
              <a:defRPr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Tx/>
        <a:buChar char="•"/>
        <a:tabLst/>
        <a:defRPr b="0" baseline="0" cap="none" i="0" spc="0" strike="noStrike" sz="28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2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23F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-accent-line"/>
          <p:cNvSpPr/>
          <p:nvPr/>
        </p:nvSpPr>
        <p:spPr>
          <a:xfrm>
            <a:off x="0" y="5219700"/>
            <a:ext cx="8763000" cy="66675"/>
          </a:xfrm>
          <a:prstGeom prst="rect">
            <a:avLst/>
          </a:prstGeom>
          <a:solidFill>
            <a:srgbClr val="A7C56A"/>
          </a:solidFill>
          <a:ln w="3175">
            <a:solidFill>
              <a:srgbClr val="A7C56A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" name="title-eyebrow"/>
          <p:cNvSpPr txBox="1"/>
          <p:nvPr/>
        </p:nvSpPr>
        <p:spPr>
          <a:xfrm>
            <a:off x="6477000" y="762000"/>
            <a:ext cx="4762500" cy="400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A7C56A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GROUP — NATIONAL DAY FILM STORYBOARD</a:t>
            </a:r>
          </a:p>
        </p:txBody>
      </p:sp>
      <p:sp>
        <p:nvSpPr>
          <p:cNvPr id="22" name="title-main"/>
          <p:cNvSpPr txBox="1"/>
          <p:nvPr/>
        </p:nvSpPr>
        <p:spPr>
          <a:xfrm>
            <a:off x="4762500" y="1428750"/>
            <a:ext cx="6477000" cy="1047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3700">
                <a:solidFill>
                  <a:srgbClr val="FFFFFF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23" name="title-subtitle"/>
          <p:cNvSpPr txBox="1"/>
          <p:nvPr/>
        </p:nvSpPr>
        <p:spPr>
          <a:xfrm>
            <a:off x="5048250" y="2628900"/>
            <a:ext cx="619125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>
                <a:solidFill>
                  <a:srgbClr val="D7E5DC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Detailed Production and Post-Production Storyboard</a:t>
            </a:r>
          </a:p>
        </p:txBody>
      </p:sp>
      <p:sp>
        <p:nvSpPr>
          <p:cNvPr id="24" name="title-meta"/>
          <p:cNvSpPr txBox="1"/>
          <p:nvPr/>
        </p:nvSpPr>
        <p:spPr>
          <a:xfrm>
            <a:off x="4381500" y="3638550"/>
            <a:ext cx="6858000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1500">
                <a:solidFill>
                  <a:srgbClr val="FFFFFF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60 seconds   |   70% archive footage   |   30% employee filming</a:t>
            </a:r>
          </a:p>
        </p:txBody>
      </p:sp>
      <p:sp>
        <p:nvSpPr>
          <p:cNvPr id="25" name="title-output"/>
          <p:cNvSpPr txBox="1"/>
          <p:nvPr/>
        </p:nvSpPr>
        <p:spPr>
          <a:xfrm>
            <a:off x="4000500" y="4210050"/>
            <a:ext cx="7239000" cy="41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1400">
                <a:solidFill>
                  <a:srgbClr val="C5D6CC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Main 16:9 version  •  9:16 safe area maintained for social cutdowns</a:t>
            </a:r>
          </a:p>
        </p:txBody>
      </p:sp>
      <p:sp>
        <p:nvSpPr>
          <p:cNvPr id="26" name="title-motif"/>
          <p:cNvSpPr txBox="1"/>
          <p:nvPr/>
        </p:nvSpPr>
        <p:spPr>
          <a:xfrm>
            <a:off x="4953000" y="5638800"/>
            <a:ext cx="6286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1400">
                <a:solidFill>
                  <a:srgbClr val="FFFFFF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Visual motif: a green line begins on the masterplan and links every scene.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cene-1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" name="scene-1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30" name="scene-1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01</a:t>
            </a:r>
          </a:p>
        </p:txBody>
      </p:sp>
      <p:sp>
        <p:nvSpPr>
          <p:cNvPr id="31" name="scene-1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00:00 – 00:04</a:t>
            </a:r>
          </a:p>
        </p:txBody>
      </p:sp>
      <p:sp>
        <p:nvSpPr>
          <p:cNvPr id="32" name="scene-1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3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552450" y="1646028"/>
            <a:ext cx="6515100" cy="27658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529" y="0"/>
                </a:moveTo>
                <a:cubicBezTo>
                  <a:pt x="685" y="0"/>
                  <a:pt x="0" y="1613"/>
                  <a:pt x="0" y="3602"/>
                </a:cubicBezTo>
                <a:lnTo>
                  <a:pt x="0" y="18002"/>
                </a:lnTo>
                <a:cubicBezTo>
                  <a:pt x="0" y="19990"/>
                  <a:pt x="685" y="21600"/>
                  <a:pt x="1529" y="21600"/>
                </a:cubicBezTo>
                <a:lnTo>
                  <a:pt x="20071" y="21600"/>
                </a:lnTo>
                <a:cubicBezTo>
                  <a:pt x="20915" y="21600"/>
                  <a:pt x="21600" y="19990"/>
                  <a:pt x="21600" y="18002"/>
                </a:cubicBezTo>
                <a:lnTo>
                  <a:pt x="21600" y="3602"/>
                </a:lnTo>
                <a:cubicBezTo>
                  <a:pt x="21600" y="1613"/>
                  <a:pt x="20915" y="0"/>
                  <a:pt x="20071" y="0"/>
                </a:cubicBezTo>
                <a:lnTo>
                  <a:pt x="152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4" name="s1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35" name="s1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Macro shot of a hand drawing a line across a project masterplan. The line gradually becomes a glowing green trace.</a:t>
            </a:r>
          </a:p>
        </p:txBody>
      </p:sp>
      <p:sp>
        <p:nvSpPr>
          <p:cNvPr id="36" name="s1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37" name="s1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38" name="s1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39" name="s1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«كل بناء… يبدأ بخط.»</a:t>
            </a:r>
          </a:p>
        </p:txBody>
      </p:sp>
      <p:sp>
        <p:nvSpPr>
          <p:cNvPr id="40" name="s1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41" name="s1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camera follows the line across the masterplan as it continues into the next frame.</a:t>
            </a:r>
          </a:p>
        </p:txBody>
      </p:sp>
      <p:sp>
        <p:nvSpPr>
          <p:cNvPr id="42" name="scene-1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3" name="scene-1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4 SECONDS</a:t>
            </a:r>
          </a:p>
        </p:txBody>
      </p:sp>
      <p:sp>
        <p:nvSpPr>
          <p:cNvPr id="44" name="scene-1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45" name="scene-1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2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cene-2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48" name="scene-2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49" name="scene-2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02</a:t>
            </a:r>
          </a:p>
        </p:txBody>
      </p:sp>
      <p:sp>
        <p:nvSpPr>
          <p:cNvPr id="50" name="scene-2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00:04 – 00:08</a:t>
            </a:r>
          </a:p>
        </p:txBody>
      </p:sp>
      <p:sp>
        <p:nvSpPr>
          <p:cNvPr id="51" name="scene-2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52" name="image2.png" descr="image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3"/>
          <a:stretch>
            <a:fillRect/>
          </a:stretch>
        </p:blipFill>
        <p:spPr>
          <a:xfrm>
            <a:off x="552450" y="1719015"/>
            <a:ext cx="6515100" cy="26197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47" y="0"/>
                </a:moveTo>
                <a:cubicBezTo>
                  <a:pt x="648" y="0"/>
                  <a:pt x="0" y="1611"/>
                  <a:pt x="0" y="3599"/>
                </a:cubicBezTo>
                <a:lnTo>
                  <a:pt x="0" y="18001"/>
                </a:lnTo>
                <a:cubicBezTo>
                  <a:pt x="0" y="19989"/>
                  <a:pt x="648" y="21600"/>
                  <a:pt x="1447" y="21600"/>
                </a:cubicBezTo>
                <a:lnTo>
                  <a:pt x="20153" y="21600"/>
                </a:lnTo>
                <a:cubicBezTo>
                  <a:pt x="20952" y="21600"/>
                  <a:pt x="21600" y="19989"/>
                  <a:pt x="21600" y="18001"/>
                </a:cubicBezTo>
                <a:lnTo>
                  <a:pt x="21600" y="3599"/>
                </a:lnTo>
                <a:cubicBezTo>
                  <a:pt x="21600" y="1611"/>
                  <a:pt x="20952" y="0"/>
                  <a:pt x="20153" y="0"/>
                </a:cubicBezTo>
                <a:lnTo>
                  <a:pt x="144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53" name="s2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54" name="s2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3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masterplan transforms into a wide drone shot of a modern road and community. The green line extends toward the horizon.</a:t>
            </a:r>
          </a:p>
        </p:txBody>
      </p:sp>
      <p:sp>
        <p:nvSpPr>
          <p:cNvPr id="55" name="s2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56" name="s2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57" name="s2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58" name="s2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«لكن بناء الوطن… يبدأ برؤية.»</a:t>
            </a:r>
          </a:p>
        </p:txBody>
      </p:sp>
      <p:sp>
        <p:nvSpPr>
          <p:cNvPr id="59" name="s2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60" name="s2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Match cut from the line on the masterplan to the road, maintaining the forward camera movement.</a:t>
            </a:r>
          </a:p>
        </p:txBody>
      </p:sp>
      <p:sp>
        <p:nvSpPr>
          <p:cNvPr id="61" name="scene-2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2" name="scene-2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4 SECONDS</a:t>
            </a:r>
          </a:p>
        </p:txBody>
      </p:sp>
      <p:sp>
        <p:nvSpPr>
          <p:cNvPr id="63" name="scene-2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64" name="scene-2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3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cene-3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67" name="scene-3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68" name="scene-3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03</a:t>
            </a:r>
          </a:p>
        </p:txBody>
      </p:sp>
      <p:sp>
        <p:nvSpPr>
          <p:cNvPr id="69" name="scene-3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00:08 – 00:11</a:t>
            </a:r>
          </a:p>
        </p:txBody>
      </p:sp>
      <p:sp>
        <p:nvSpPr>
          <p:cNvPr id="70" name="scene-3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71" name="image3.png" descr="image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450" y="1734380"/>
            <a:ext cx="6515100" cy="258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30" y="0"/>
                </a:moveTo>
                <a:cubicBezTo>
                  <a:pt x="640" y="0"/>
                  <a:pt x="0" y="1611"/>
                  <a:pt x="0" y="3599"/>
                </a:cubicBezTo>
                <a:lnTo>
                  <a:pt x="0" y="17998"/>
                </a:lnTo>
                <a:cubicBezTo>
                  <a:pt x="0" y="19986"/>
                  <a:pt x="640" y="21600"/>
                  <a:pt x="1430" y="21600"/>
                </a:cubicBezTo>
                <a:lnTo>
                  <a:pt x="20170" y="21600"/>
                </a:lnTo>
                <a:cubicBezTo>
                  <a:pt x="20960" y="21600"/>
                  <a:pt x="21600" y="19986"/>
                  <a:pt x="21600" y="17998"/>
                </a:cubicBezTo>
                <a:lnTo>
                  <a:pt x="21600" y="3599"/>
                </a:lnTo>
                <a:cubicBezTo>
                  <a:pt x="21600" y="1611"/>
                  <a:pt x="20960" y="0"/>
                  <a:pt x="20170" y="0"/>
                </a:cubicBezTo>
                <a:lnTo>
                  <a:pt x="143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72" name="s3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73" name="s3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ROSHN employee at the project site, framed in a medium shot and looking directly into camera, with a subtle push-in.</a:t>
            </a:r>
          </a:p>
        </p:txBody>
      </p:sp>
      <p:sp>
        <p:nvSpPr>
          <p:cNvPr id="74" name="s3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75" name="s3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الموظف: «وطن.»</a:t>
            </a:r>
          </a:p>
        </p:txBody>
      </p:sp>
      <p:sp>
        <p:nvSpPr>
          <p:cNvPr id="76" name="s3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77" name="s3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78" name="s3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79" name="s3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green line passes behind the employee and leads into the architectural details of the next scene.</a:t>
            </a:r>
          </a:p>
        </p:txBody>
      </p:sp>
      <p:sp>
        <p:nvSpPr>
          <p:cNvPr id="80" name="scene-3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1" name="scene-3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3 SECONDS</a:t>
            </a:r>
          </a:p>
        </p:txBody>
      </p:sp>
      <p:sp>
        <p:nvSpPr>
          <p:cNvPr id="82" name="scene-3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83" name="scene-3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4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cene-4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86" name="scene-4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87" name="scene-4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04</a:t>
            </a:r>
          </a:p>
        </p:txBody>
      </p:sp>
      <p:sp>
        <p:nvSpPr>
          <p:cNvPr id="88" name="scene-4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00:11 – 00:16</a:t>
            </a:r>
          </a:p>
        </p:txBody>
      </p:sp>
      <p:sp>
        <p:nvSpPr>
          <p:cNvPr id="89" name="scene-4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90" name="image4.png" descr="image4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"/>
          <a:stretch>
            <a:fillRect/>
          </a:stretch>
        </p:blipFill>
        <p:spPr>
          <a:xfrm>
            <a:off x="552450" y="1688283"/>
            <a:ext cx="6515100" cy="268128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82" y="0"/>
                </a:moveTo>
                <a:cubicBezTo>
                  <a:pt x="663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8"/>
                  <a:pt x="663" y="21600"/>
                  <a:pt x="1482" y="21600"/>
                </a:cubicBezTo>
                <a:lnTo>
                  <a:pt x="20118" y="21600"/>
                </a:lnTo>
                <a:cubicBezTo>
                  <a:pt x="20937" y="21600"/>
                  <a:pt x="21600" y="19988"/>
                  <a:pt x="21600" y="18000"/>
                </a:cubicBezTo>
                <a:lnTo>
                  <a:pt x="21600" y="3600"/>
                </a:lnTo>
                <a:cubicBezTo>
                  <a:pt x="21600" y="1612"/>
                  <a:pt x="20937" y="0"/>
                  <a:pt x="20118" y="0"/>
                </a:cubicBezTo>
                <a:lnTo>
                  <a:pt x="1482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91" name="s4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92" name="s4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visual transition from traditional Saudi architectural details to a vibrant modern community.</a:t>
            </a:r>
          </a:p>
        </p:txBody>
      </p:sp>
      <p:sp>
        <p:nvSpPr>
          <p:cNvPr id="93" name="s4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94" name="s4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95" name="s4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96" name="s4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«وطنٌ نعتز بجذوره… ونمضي برؤيته.»</a:t>
            </a:r>
          </a:p>
        </p:txBody>
      </p:sp>
      <p:sp>
        <p:nvSpPr>
          <p:cNvPr id="97" name="s4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98" name="s4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Match cut between traditional patterns and masses and the forms of the modern façades.</a:t>
            </a:r>
          </a:p>
        </p:txBody>
      </p:sp>
      <p:sp>
        <p:nvSpPr>
          <p:cNvPr id="99" name="scene-4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0" name="scene-4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5 SECONDS</a:t>
            </a:r>
          </a:p>
        </p:txBody>
      </p:sp>
      <p:sp>
        <p:nvSpPr>
          <p:cNvPr id="101" name="scene-4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102" name="scene-4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5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cene-5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05" name="scene-5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106" name="scene-5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05</a:t>
            </a:r>
          </a:p>
        </p:txBody>
      </p:sp>
      <p:sp>
        <p:nvSpPr>
          <p:cNvPr id="107" name="scene-5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00:16 – 00:19</a:t>
            </a:r>
          </a:p>
        </p:txBody>
      </p:sp>
      <p:sp>
        <p:nvSpPr>
          <p:cNvPr id="108" name="scene-5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109" name="image5.png" descr="image5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0"/>
          <a:stretch>
            <a:fillRect/>
          </a:stretch>
        </p:blipFill>
        <p:spPr>
          <a:xfrm>
            <a:off x="552450" y="1549991"/>
            <a:ext cx="6515100" cy="29579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34" y="0"/>
                </a:moveTo>
                <a:cubicBezTo>
                  <a:pt x="732" y="0"/>
                  <a:pt x="0" y="1611"/>
                  <a:pt x="0" y="3600"/>
                </a:cubicBezTo>
                <a:lnTo>
                  <a:pt x="0" y="18000"/>
                </a:lnTo>
                <a:cubicBezTo>
                  <a:pt x="0" y="19989"/>
                  <a:pt x="732" y="21600"/>
                  <a:pt x="1634" y="21600"/>
                </a:cubicBezTo>
                <a:lnTo>
                  <a:pt x="19966" y="21600"/>
                </a:lnTo>
                <a:cubicBezTo>
                  <a:pt x="20868" y="21600"/>
                  <a:pt x="21600" y="19989"/>
                  <a:pt x="21600" y="18000"/>
                </a:cubicBezTo>
                <a:lnTo>
                  <a:pt x="21600" y="3600"/>
                </a:lnTo>
                <a:cubicBezTo>
                  <a:pt x="21600" y="1611"/>
                  <a:pt x="20868" y="0"/>
                  <a:pt x="19966" y="0"/>
                </a:cubicBezTo>
                <a:lnTo>
                  <a:pt x="163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10" name="s5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111" name="s5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female employee seated at her desk inside an enclosed office, with plans in front of her and the project screen on the wall.</a:t>
            </a:r>
          </a:p>
        </p:txBody>
      </p:sp>
      <p:sp>
        <p:nvSpPr>
          <p:cNvPr id="112" name="s5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113" name="s5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الموظفة: «طموح.»</a:t>
            </a:r>
          </a:p>
        </p:txBody>
      </p:sp>
      <p:sp>
        <p:nvSpPr>
          <p:cNvPr id="114" name="s5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115" name="s5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116" name="s5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117" name="s5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green line travels from the plan on the desk to the project screen, then into the construction site.</a:t>
            </a:r>
          </a:p>
        </p:txBody>
      </p:sp>
      <p:sp>
        <p:nvSpPr>
          <p:cNvPr id="118" name="scene-5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19" name="scene-5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3 SECONDS</a:t>
            </a:r>
          </a:p>
        </p:txBody>
      </p:sp>
      <p:sp>
        <p:nvSpPr>
          <p:cNvPr id="120" name="scene-5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121" name="scene-5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6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cene-6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24" name="scene-6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125" name="scene-6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06</a:t>
            </a:r>
          </a:p>
        </p:txBody>
      </p:sp>
      <p:sp>
        <p:nvSpPr>
          <p:cNvPr id="126" name="scene-6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00:19 – 00:25</a:t>
            </a:r>
          </a:p>
        </p:txBody>
      </p:sp>
      <p:sp>
        <p:nvSpPr>
          <p:cNvPr id="127" name="scene-6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128" name="image6.png" descr="image6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450" y="1649869"/>
            <a:ext cx="6515100" cy="27581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524" y="0"/>
                </a:moveTo>
                <a:cubicBezTo>
                  <a:pt x="682" y="0"/>
                  <a:pt x="0" y="1611"/>
                  <a:pt x="0" y="3599"/>
                </a:cubicBezTo>
                <a:lnTo>
                  <a:pt x="0" y="17998"/>
                </a:lnTo>
                <a:cubicBezTo>
                  <a:pt x="0" y="19986"/>
                  <a:pt x="682" y="21600"/>
                  <a:pt x="1524" y="21600"/>
                </a:cubicBezTo>
                <a:lnTo>
                  <a:pt x="20076" y="21600"/>
                </a:lnTo>
                <a:cubicBezTo>
                  <a:pt x="20918" y="21600"/>
                  <a:pt x="21600" y="19986"/>
                  <a:pt x="21600" y="17998"/>
                </a:cubicBezTo>
                <a:lnTo>
                  <a:pt x="21600" y="3599"/>
                </a:lnTo>
                <a:cubicBezTo>
                  <a:pt x="21600" y="1611"/>
                  <a:pt x="20918" y="0"/>
                  <a:pt x="20076" y="0"/>
                </a:cubicBezTo>
                <a:lnTo>
                  <a:pt x="152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29" name="s6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130" name="s6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Engineering teams at work: digital plans, cranes, and advanced stages of construction across the project site.</a:t>
            </a:r>
          </a:p>
        </p:txBody>
      </p:sp>
      <p:sp>
        <p:nvSpPr>
          <p:cNvPr id="131" name="s6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132" name="s6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133" name="s6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134" name="s6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«طموحٌ نحوّله كل يوم إلى واقع.»</a:t>
            </a:r>
          </a:p>
        </p:txBody>
      </p:sp>
      <p:sp>
        <p:nvSpPr>
          <p:cNvPr id="135" name="s6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136" name="s6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An upward move follows the line along the buildings, then cuts to the entrance frame in the next shot.</a:t>
            </a:r>
          </a:p>
        </p:txBody>
      </p:sp>
      <p:sp>
        <p:nvSpPr>
          <p:cNvPr id="137" name="scene-6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38" name="scene-6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6 SECONDS</a:t>
            </a:r>
          </a:p>
        </p:txBody>
      </p:sp>
      <p:sp>
        <p:nvSpPr>
          <p:cNvPr id="139" name="scene-6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140" name="scene-6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7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cene-7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43" name="scene-7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144" name="scene-7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07</a:t>
            </a:r>
          </a:p>
        </p:txBody>
      </p:sp>
      <p:sp>
        <p:nvSpPr>
          <p:cNvPr id="145" name="scene-7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00:25 – 00:28</a:t>
            </a:r>
          </a:p>
        </p:txBody>
      </p:sp>
      <p:sp>
        <p:nvSpPr>
          <p:cNvPr id="146" name="scene-7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147" name="image7.png" descr="image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450" y="1722857"/>
            <a:ext cx="6515100" cy="26121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43" y="0"/>
                </a:moveTo>
                <a:cubicBezTo>
                  <a:pt x="646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8"/>
                  <a:pt x="646" y="21600"/>
                  <a:pt x="1443" y="21600"/>
                </a:cubicBezTo>
                <a:lnTo>
                  <a:pt x="20157" y="21600"/>
                </a:lnTo>
                <a:cubicBezTo>
                  <a:pt x="20954" y="21600"/>
                  <a:pt x="21600" y="19988"/>
                  <a:pt x="21600" y="18000"/>
                </a:cubicBezTo>
                <a:lnTo>
                  <a:pt x="21600" y="3600"/>
                </a:lnTo>
                <a:cubicBezTo>
                  <a:pt x="21600" y="1612"/>
                  <a:pt x="20954" y="0"/>
                  <a:pt x="20157" y="0"/>
                </a:cubicBezTo>
                <a:lnTo>
                  <a:pt x="144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48" name="s7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149" name="s7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An employee at the entrance of a completed community, framed in a medium shot and looking directly into camera.</a:t>
            </a:r>
          </a:p>
        </p:txBody>
      </p:sp>
      <p:sp>
        <p:nvSpPr>
          <p:cNvPr id="150" name="s7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151" name="s7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الموظف: «انتماء.»</a:t>
            </a:r>
          </a:p>
        </p:txBody>
      </p:sp>
      <p:sp>
        <p:nvSpPr>
          <p:cNvPr id="152" name="s7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153" name="s7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154" name="s7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155" name="s7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green line outlines the entrance and becomes a glowing threshold inside the home.</a:t>
            </a:r>
          </a:p>
        </p:txBody>
      </p:sp>
      <p:sp>
        <p:nvSpPr>
          <p:cNvPr id="156" name="scene-7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57" name="scene-7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3 SECONDS</a:t>
            </a:r>
          </a:p>
        </p:txBody>
      </p:sp>
      <p:sp>
        <p:nvSpPr>
          <p:cNvPr id="158" name="scene-7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159" name="scene-7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8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cene-8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62" name="scene-8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163" name="scene-8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08</a:t>
            </a:r>
          </a:p>
        </p:txBody>
      </p:sp>
      <p:sp>
        <p:nvSpPr>
          <p:cNvPr id="164" name="scene-8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00:28 – 00:34</a:t>
            </a:r>
          </a:p>
        </p:txBody>
      </p:sp>
      <p:sp>
        <p:nvSpPr>
          <p:cNvPr id="165" name="scene-8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166" name="image8.png" descr="image8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450" y="1726698"/>
            <a:ext cx="6515100" cy="26045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39" y="0"/>
                </a:moveTo>
                <a:cubicBezTo>
                  <a:pt x="645" y="0"/>
                  <a:pt x="0" y="1612"/>
                  <a:pt x="0" y="3601"/>
                </a:cubicBezTo>
                <a:lnTo>
                  <a:pt x="0" y="17999"/>
                </a:lnTo>
                <a:cubicBezTo>
                  <a:pt x="0" y="19988"/>
                  <a:pt x="645" y="21600"/>
                  <a:pt x="1439" y="21600"/>
                </a:cubicBezTo>
                <a:lnTo>
                  <a:pt x="20161" y="21600"/>
                </a:lnTo>
                <a:cubicBezTo>
                  <a:pt x="20955" y="21600"/>
                  <a:pt x="21600" y="19988"/>
                  <a:pt x="21600" y="17999"/>
                </a:cubicBezTo>
                <a:lnTo>
                  <a:pt x="21600" y="3601"/>
                </a:lnTo>
                <a:cubicBezTo>
                  <a:pt x="21600" y="1612"/>
                  <a:pt x="20955" y="0"/>
                  <a:pt x="20161" y="0"/>
                </a:cubicBezTo>
                <a:lnTo>
                  <a:pt x="143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67" name="s8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168" name="s8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Saudi family enters their home in a warm, natural moment, with daylight flowing through the doorway.</a:t>
            </a:r>
          </a:p>
        </p:txBody>
      </p:sp>
      <p:sp>
        <p:nvSpPr>
          <p:cNvPr id="169" name="s8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170" name="s8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171" name="s8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172" name="s8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«انتماءٌ يجعل من المكان بيتًا… ومن التفاصيل حياة.»</a:t>
            </a:r>
          </a:p>
        </p:txBody>
      </p:sp>
      <p:sp>
        <p:nvSpPr>
          <p:cNvPr id="173" name="s8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174" name="s8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doorway light fills the frame and becomes natural light in the landscaped park.</a:t>
            </a:r>
          </a:p>
        </p:txBody>
      </p:sp>
      <p:sp>
        <p:nvSpPr>
          <p:cNvPr id="175" name="scene-8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76" name="scene-8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6 SECONDS</a:t>
            </a:r>
          </a:p>
        </p:txBody>
      </p:sp>
      <p:sp>
        <p:nvSpPr>
          <p:cNvPr id="177" name="scene-8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178" name="scene-8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9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cene-9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81" name="scene-9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182" name="scene-9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09</a:t>
            </a:r>
          </a:p>
        </p:txBody>
      </p:sp>
      <p:sp>
        <p:nvSpPr>
          <p:cNvPr id="183" name="scene-9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00:34 – 00:37</a:t>
            </a:r>
          </a:p>
        </p:txBody>
      </p:sp>
      <p:sp>
        <p:nvSpPr>
          <p:cNvPr id="184" name="scene-9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185" name="image9.png" descr="image9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450" y="1734380"/>
            <a:ext cx="6515100" cy="258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30" y="0"/>
                </a:moveTo>
                <a:cubicBezTo>
                  <a:pt x="640" y="0"/>
                  <a:pt x="0" y="1611"/>
                  <a:pt x="0" y="3599"/>
                </a:cubicBezTo>
                <a:lnTo>
                  <a:pt x="0" y="17998"/>
                </a:lnTo>
                <a:cubicBezTo>
                  <a:pt x="0" y="19986"/>
                  <a:pt x="640" y="21600"/>
                  <a:pt x="1430" y="21600"/>
                </a:cubicBezTo>
                <a:lnTo>
                  <a:pt x="20170" y="21600"/>
                </a:lnTo>
                <a:cubicBezTo>
                  <a:pt x="20960" y="21600"/>
                  <a:pt x="21600" y="19986"/>
                  <a:pt x="21600" y="17998"/>
                </a:cubicBezTo>
                <a:lnTo>
                  <a:pt x="21600" y="3599"/>
                </a:lnTo>
                <a:cubicBezTo>
                  <a:pt x="21600" y="1611"/>
                  <a:pt x="20960" y="0"/>
                  <a:pt x="20170" y="0"/>
                </a:cubicBezTo>
                <a:lnTo>
                  <a:pt x="143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86" name="s9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187" name="s9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female employee stands in a landscaped public space, centered for both horizontal and vertical formats.</a:t>
            </a:r>
          </a:p>
        </p:txBody>
      </p:sp>
      <p:sp>
        <p:nvSpPr>
          <p:cNvPr id="188" name="s9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189" name="s9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الموظفة: «مجتمع.»</a:t>
            </a:r>
          </a:p>
        </p:txBody>
      </p:sp>
      <p:sp>
        <p:nvSpPr>
          <p:cNvPr id="190" name="s9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191" name="s9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192" name="s9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193" name="s9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green line branches behind her into several walking and movement paths.</a:t>
            </a:r>
          </a:p>
        </p:txBody>
      </p:sp>
      <p:sp>
        <p:nvSpPr>
          <p:cNvPr id="194" name="scene-9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195" name="scene-9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3 SECONDS</a:t>
            </a:r>
          </a:p>
        </p:txBody>
      </p:sp>
      <p:sp>
        <p:nvSpPr>
          <p:cNvPr id="196" name="scene-9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197" name="scene-9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10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cene-10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00" name="scene-10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201" name="scene-10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10</a:t>
            </a:r>
          </a:p>
        </p:txBody>
      </p:sp>
      <p:sp>
        <p:nvSpPr>
          <p:cNvPr id="202" name="scene-10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00:37 – 00:43</a:t>
            </a:r>
          </a:p>
        </p:txBody>
      </p:sp>
      <p:sp>
        <p:nvSpPr>
          <p:cNvPr id="203" name="scene-10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204" name="image10.png" descr="image10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3"/>
          <a:stretch>
            <a:fillRect/>
          </a:stretch>
        </p:blipFill>
        <p:spPr>
          <a:xfrm>
            <a:off x="552450" y="1515418"/>
            <a:ext cx="6515100" cy="30269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672" y="0"/>
                </a:moveTo>
                <a:cubicBezTo>
                  <a:pt x="749" y="0"/>
                  <a:pt x="0" y="1611"/>
                  <a:pt x="0" y="3600"/>
                </a:cubicBezTo>
                <a:lnTo>
                  <a:pt x="0" y="18000"/>
                </a:lnTo>
                <a:cubicBezTo>
                  <a:pt x="0" y="19989"/>
                  <a:pt x="749" y="21600"/>
                  <a:pt x="1672" y="21600"/>
                </a:cubicBezTo>
                <a:lnTo>
                  <a:pt x="19928" y="21600"/>
                </a:lnTo>
                <a:cubicBezTo>
                  <a:pt x="20851" y="21600"/>
                  <a:pt x="21600" y="19989"/>
                  <a:pt x="21600" y="18000"/>
                </a:cubicBezTo>
                <a:lnTo>
                  <a:pt x="21600" y="3600"/>
                </a:lnTo>
                <a:cubicBezTo>
                  <a:pt x="21600" y="1611"/>
                  <a:pt x="20851" y="0"/>
                  <a:pt x="19928" y="0"/>
                </a:cubicBezTo>
                <a:lnTo>
                  <a:pt x="1672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05" name="s10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206" name="s10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Everyday community life: families, children, cycling, sports, and connected green spaces.</a:t>
            </a:r>
          </a:p>
        </p:txBody>
      </p:sp>
      <p:sp>
        <p:nvSpPr>
          <p:cNvPr id="207" name="s10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208" name="s10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209" name="s10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210" name="s10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«مجتمعٌ يجمعنا… وينمو معنا.»</a:t>
            </a:r>
          </a:p>
        </p:txBody>
      </p:sp>
      <p:sp>
        <p:nvSpPr>
          <p:cNvPr id="211" name="s10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212" name="s10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camera follows one of the green paths toward the horizon.</a:t>
            </a:r>
          </a:p>
        </p:txBody>
      </p:sp>
      <p:sp>
        <p:nvSpPr>
          <p:cNvPr id="213" name="scene-10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4" name="scene-10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6 SECONDS</a:t>
            </a:r>
          </a:p>
        </p:txBody>
      </p:sp>
      <p:sp>
        <p:nvSpPr>
          <p:cNvPr id="215" name="scene-10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216" name="scene-10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11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scene-11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19" name="scene-11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220" name="scene-11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11</a:t>
            </a:r>
          </a:p>
        </p:txBody>
      </p:sp>
      <p:sp>
        <p:nvSpPr>
          <p:cNvPr id="221" name="scene-11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00:43 – 00:46</a:t>
            </a:r>
          </a:p>
        </p:txBody>
      </p:sp>
      <p:sp>
        <p:nvSpPr>
          <p:cNvPr id="222" name="scene-11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223" name="image11.png" descr="image1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450" y="1638344"/>
            <a:ext cx="6515100" cy="27812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537" y="0"/>
                </a:moveTo>
                <a:cubicBezTo>
                  <a:pt x="688" y="0"/>
                  <a:pt x="0" y="1612"/>
                  <a:pt x="0" y="3600"/>
                </a:cubicBezTo>
                <a:lnTo>
                  <a:pt x="0" y="18000"/>
                </a:lnTo>
                <a:cubicBezTo>
                  <a:pt x="0" y="19988"/>
                  <a:pt x="688" y="21600"/>
                  <a:pt x="1537" y="21600"/>
                </a:cubicBezTo>
                <a:lnTo>
                  <a:pt x="20063" y="21600"/>
                </a:lnTo>
                <a:cubicBezTo>
                  <a:pt x="20912" y="21600"/>
                  <a:pt x="21600" y="19988"/>
                  <a:pt x="21600" y="18000"/>
                </a:cubicBezTo>
                <a:lnTo>
                  <a:pt x="21600" y="3600"/>
                </a:lnTo>
                <a:cubicBezTo>
                  <a:pt x="21600" y="1612"/>
                  <a:pt x="20912" y="0"/>
                  <a:pt x="20063" y="0"/>
                </a:cubicBezTo>
                <a:lnTo>
                  <a:pt x="153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24" name="s11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225" name="s11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young engineer looks over the community from an elevated viewpoint, then turns slightly toward camera.</a:t>
            </a:r>
          </a:p>
        </p:txBody>
      </p:sp>
      <p:sp>
        <p:nvSpPr>
          <p:cNvPr id="226" name="s11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227" name="s11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الموظف: «مستقبل.»</a:t>
            </a:r>
          </a:p>
        </p:txBody>
      </p:sp>
      <p:sp>
        <p:nvSpPr>
          <p:cNvPr id="228" name="s11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229" name="s11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230" name="s11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231" name="s11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line extends from behind him toward the horizon as the frame widens to reveal future destinations.</a:t>
            </a:r>
          </a:p>
        </p:txBody>
      </p:sp>
      <p:sp>
        <p:nvSpPr>
          <p:cNvPr id="232" name="scene-11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3" name="scene-11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3 SECONDS</a:t>
            </a:r>
          </a:p>
        </p:txBody>
      </p:sp>
      <p:sp>
        <p:nvSpPr>
          <p:cNvPr id="234" name="scene-11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235" name="scene-11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12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cene-12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38" name="scene-12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239" name="scene-12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12</a:t>
            </a:r>
          </a:p>
        </p:txBody>
      </p:sp>
      <p:sp>
        <p:nvSpPr>
          <p:cNvPr id="240" name="scene-12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00:46 – 00:52</a:t>
            </a:r>
          </a:p>
        </p:txBody>
      </p:sp>
      <p:sp>
        <p:nvSpPr>
          <p:cNvPr id="241" name="scene-12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242" name="image12.png" descr="image12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1"/>
          <a:stretch>
            <a:fillRect/>
          </a:stretch>
        </p:blipFill>
        <p:spPr>
          <a:xfrm>
            <a:off x="552450" y="1795844"/>
            <a:ext cx="6515100" cy="24661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363" y="0"/>
                </a:moveTo>
                <a:cubicBezTo>
                  <a:pt x="611" y="0"/>
                  <a:pt x="0" y="1613"/>
                  <a:pt x="0" y="3601"/>
                </a:cubicBezTo>
                <a:lnTo>
                  <a:pt x="0" y="17999"/>
                </a:lnTo>
                <a:cubicBezTo>
                  <a:pt x="0" y="19987"/>
                  <a:pt x="611" y="21600"/>
                  <a:pt x="1363" y="21600"/>
                </a:cubicBezTo>
                <a:lnTo>
                  <a:pt x="20237" y="21600"/>
                </a:lnTo>
                <a:cubicBezTo>
                  <a:pt x="20989" y="21600"/>
                  <a:pt x="21600" y="19987"/>
                  <a:pt x="21600" y="17999"/>
                </a:cubicBezTo>
                <a:lnTo>
                  <a:pt x="21600" y="3601"/>
                </a:lnTo>
                <a:cubicBezTo>
                  <a:pt x="21600" y="1613"/>
                  <a:pt x="20989" y="0"/>
                  <a:pt x="20237" y="0"/>
                </a:cubicBezTo>
                <a:lnTo>
                  <a:pt x="1363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43" name="s12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244" name="s12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wide montage of key ROSHN projects and destinations: communities, public spaces, urban infrastructure, and a future stadium.</a:t>
            </a:r>
          </a:p>
        </p:txBody>
      </p:sp>
      <p:sp>
        <p:nvSpPr>
          <p:cNvPr id="245" name="s12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246" name="s12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247" name="s12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248" name="s12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«مستقبلٌ نبنيه اليوم… لأجيال الغد.»</a:t>
            </a:r>
          </a:p>
        </p:txBody>
      </p:sp>
      <p:sp>
        <p:nvSpPr>
          <p:cNvPr id="249" name="s12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250" name="s12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subtle rhythmic acceleration leads into a multi-frame employee layout.</a:t>
            </a:r>
          </a:p>
        </p:txBody>
      </p:sp>
      <p:sp>
        <p:nvSpPr>
          <p:cNvPr id="251" name="scene-12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2" name="scene-12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6 SECONDS</a:t>
            </a:r>
          </a:p>
        </p:txBody>
      </p:sp>
      <p:sp>
        <p:nvSpPr>
          <p:cNvPr id="253" name="scene-12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254" name="scene-12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13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cene-13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57" name="scene-13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258" name="scene-13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13</a:t>
            </a:r>
          </a:p>
        </p:txBody>
      </p:sp>
      <p:sp>
        <p:nvSpPr>
          <p:cNvPr id="259" name="scene-13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00:52 – 00:56</a:t>
            </a:r>
          </a:p>
        </p:txBody>
      </p:sp>
      <p:sp>
        <p:nvSpPr>
          <p:cNvPr id="260" name="scene-13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261" name="image13.png" descr="image1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52450" y="1734380"/>
            <a:ext cx="6515100" cy="25891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30" y="0"/>
                </a:moveTo>
                <a:cubicBezTo>
                  <a:pt x="640" y="0"/>
                  <a:pt x="0" y="1611"/>
                  <a:pt x="0" y="3599"/>
                </a:cubicBezTo>
                <a:lnTo>
                  <a:pt x="0" y="17998"/>
                </a:lnTo>
                <a:cubicBezTo>
                  <a:pt x="0" y="19986"/>
                  <a:pt x="640" y="21600"/>
                  <a:pt x="1430" y="21600"/>
                </a:cubicBezTo>
                <a:lnTo>
                  <a:pt x="20170" y="21600"/>
                </a:lnTo>
                <a:cubicBezTo>
                  <a:pt x="20960" y="21600"/>
                  <a:pt x="21600" y="19986"/>
                  <a:pt x="21600" y="17998"/>
                </a:cubicBezTo>
                <a:lnTo>
                  <a:pt x="21600" y="3599"/>
                </a:lnTo>
                <a:cubicBezTo>
                  <a:pt x="21600" y="1611"/>
                  <a:pt x="20960" y="0"/>
                  <a:pt x="20170" y="0"/>
                </a:cubicBezTo>
                <a:lnTo>
                  <a:pt x="1430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62" name="s13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263" name="s13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split screen presents employees from different departments and locations, visually connected by the green line.</a:t>
            </a:r>
          </a:p>
        </p:txBody>
      </p:sp>
      <p:sp>
        <p:nvSpPr>
          <p:cNvPr id="264" name="s13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265" name="s13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بالتتابع: «برؤيتنا… بعزيمتنا… وبأيدينا…»</a:t>
            </a:r>
          </a:p>
        </p:txBody>
      </p:sp>
      <p:sp>
        <p:nvSpPr>
          <p:cNvPr id="266" name="s13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267" name="s13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«من كل موقع… ومن كل تخصص… نضع أثرنا في قصةٍ واحدة.»</a:t>
            </a:r>
          </a:p>
        </p:txBody>
      </p:sp>
      <p:sp>
        <p:nvSpPr>
          <p:cNvPr id="268" name="s13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269" name="s13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split-screen panels gradually merge into one collective group shot.</a:t>
            </a:r>
          </a:p>
        </p:txBody>
      </p:sp>
      <p:sp>
        <p:nvSpPr>
          <p:cNvPr id="270" name="scene-13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1" name="scene-13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4 SECONDS</a:t>
            </a:r>
          </a:p>
        </p:txBody>
      </p:sp>
      <p:sp>
        <p:nvSpPr>
          <p:cNvPr id="272" name="scene-13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273" name="scene-13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14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scene-14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76" name="scene-14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277" name="scene-14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14</a:t>
            </a:r>
          </a:p>
        </p:txBody>
      </p:sp>
      <p:sp>
        <p:nvSpPr>
          <p:cNvPr id="278" name="scene-14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00:56 – 00:58</a:t>
            </a:r>
          </a:p>
        </p:txBody>
      </p:sp>
      <p:sp>
        <p:nvSpPr>
          <p:cNvPr id="279" name="scene-14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pic>
        <p:nvPicPr>
          <p:cNvPr id="280" name="image14.png" descr="image14.png"/>
          <p:cNvPicPr>
            <a:picLocks noChangeAspect="1"/>
          </p:cNvPicPr>
          <p:nvPr/>
        </p:nvPicPr>
        <p:blipFill>
          <a:blip r:embed="rId2">
            <a:extLst/>
          </a:blip>
          <a:srcRect l="0" t="0" r="0" b="2"/>
          <a:stretch>
            <a:fillRect/>
          </a:stretch>
        </p:blipFill>
        <p:spPr>
          <a:xfrm>
            <a:off x="552450" y="1730539"/>
            <a:ext cx="6515100" cy="25967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436" y="0"/>
                </a:moveTo>
                <a:cubicBezTo>
                  <a:pt x="643" y="0"/>
                  <a:pt x="0" y="1613"/>
                  <a:pt x="0" y="3602"/>
                </a:cubicBezTo>
                <a:lnTo>
                  <a:pt x="0" y="18002"/>
                </a:lnTo>
                <a:cubicBezTo>
                  <a:pt x="0" y="19990"/>
                  <a:pt x="643" y="21600"/>
                  <a:pt x="1436" y="21600"/>
                </a:cubicBezTo>
                <a:lnTo>
                  <a:pt x="20164" y="21600"/>
                </a:lnTo>
                <a:cubicBezTo>
                  <a:pt x="20957" y="21600"/>
                  <a:pt x="21600" y="19990"/>
                  <a:pt x="21600" y="18002"/>
                </a:cubicBezTo>
                <a:lnTo>
                  <a:pt x="21600" y="3602"/>
                </a:lnTo>
                <a:cubicBezTo>
                  <a:pt x="21600" y="1613"/>
                  <a:pt x="20957" y="0"/>
                  <a:pt x="20164" y="0"/>
                </a:cubicBezTo>
                <a:lnTo>
                  <a:pt x="1436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281" name="s14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282" name="s14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A group portrait of ROSHN employees in front of a destination, looking naturally and proudly toward camera.</a:t>
            </a:r>
          </a:p>
        </p:txBody>
      </p:sp>
      <p:sp>
        <p:nvSpPr>
          <p:cNvPr id="283" name="s14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284" name="s14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الجميع: «هذه المملكة… نبنيها معًا.»</a:t>
            </a:r>
          </a:p>
        </p:txBody>
      </p:sp>
      <p:sp>
        <p:nvSpPr>
          <p:cNvPr id="285" name="s14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286" name="s14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—</a:t>
            </a:r>
          </a:p>
        </p:txBody>
      </p:sp>
      <p:sp>
        <p:nvSpPr>
          <p:cNvPr id="287" name="s14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288" name="s14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The green line rises behind the group and fills the frame with green.</a:t>
            </a:r>
          </a:p>
        </p:txBody>
      </p:sp>
      <p:sp>
        <p:nvSpPr>
          <p:cNvPr id="289" name="scene-14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0" name="scene-14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2 SECONDS</a:t>
            </a:r>
          </a:p>
        </p:txBody>
      </p:sp>
      <p:sp>
        <p:nvSpPr>
          <p:cNvPr id="291" name="scene-14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292" name="scene-14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15 / 16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F4F0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cene-15-top-rule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123F2D"/>
          </a:solidFill>
          <a:ln w="3175">
            <a:solidFill>
              <a:srgbClr val="123F2D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295" name="scene-15-series"/>
          <p:cNvSpPr txBox="1"/>
          <p:nvPr/>
        </p:nvSpPr>
        <p:spPr>
          <a:xfrm>
            <a:off x="7524750" y="323850"/>
            <a:ext cx="4000500" cy="266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WE BUILD IT TOGETHER</a:t>
            </a:r>
          </a:p>
        </p:txBody>
      </p:sp>
      <p:sp>
        <p:nvSpPr>
          <p:cNvPr id="296" name="scene-15-title"/>
          <p:cNvSpPr txBox="1"/>
          <p:nvPr/>
        </p:nvSpPr>
        <p:spPr>
          <a:xfrm>
            <a:off x="8286750" y="628650"/>
            <a:ext cx="3238500" cy="5143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b="1" sz="28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15</a:t>
            </a:r>
          </a:p>
        </p:txBody>
      </p:sp>
      <p:sp>
        <p:nvSpPr>
          <p:cNvPr id="297" name="scene-15-time"/>
          <p:cNvSpPr txBox="1"/>
          <p:nvPr/>
        </p:nvSpPr>
        <p:spPr>
          <a:xfrm>
            <a:off x="7524750" y="704850"/>
            <a:ext cx="1714500" cy="323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300">
                <a:solidFill>
                  <a:srgbClr val="123F2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00:58 – 01:00</a:t>
            </a:r>
          </a:p>
        </p:txBody>
      </p:sp>
      <p:sp>
        <p:nvSpPr>
          <p:cNvPr id="298" name="scene-15-image-frame"/>
          <p:cNvSpPr/>
          <p:nvPr/>
        </p:nvSpPr>
        <p:spPr>
          <a:xfrm>
            <a:off x="457200" y="1219200"/>
            <a:ext cx="6705600" cy="3619500"/>
          </a:xfrm>
          <a:prstGeom prst="roundRect">
            <a:avLst>
              <a:gd name="adj" fmla="val 3158"/>
            </a:avLst>
          </a:prstGeom>
          <a:solidFill>
            <a:srgbClr val="EAE3D6"/>
          </a:solidFill>
          <a:ln>
            <a:solidFill>
              <a:srgbClr val="D3CBBB"/>
            </a:solidFill>
          </a:ln>
          <a:effectLst>
            <a:outerShdw sx="100000" sy="100000" kx="0" ky="0" algn="b" rotWithShape="0" blurRad="25400" dist="9525" dir="5400000">
              <a:srgbClr val="000000">
                <a:alpha val="6000"/>
              </a:srgbClr>
            </a:outerShdw>
          </a:effectLst>
        </p:spPr>
        <p:txBody>
          <a:bodyPr lIns="0" tIns="0" rIns="0" bIns="0"/>
          <a:lstStyle/>
          <a:p>
            <a:pPr/>
          </a:p>
        </p:txBody>
      </p:sp>
      <p:sp>
        <p:nvSpPr>
          <p:cNvPr id="299" name="s15-الصورة والحركة-label"/>
          <p:cNvSpPr txBox="1"/>
          <p:nvPr/>
        </p:nvSpPr>
        <p:spPr>
          <a:xfrm>
            <a:off x="7524750" y="1257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IMAGE &amp; MOVEMENT</a:t>
            </a:r>
          </a:p>
        </p:txBody>
      </p:sp>
      <p:sp>
        <p:nvSpPr>
          <p:cNvPr id="300" name="s15-الصورة والحركة-body"/>
          <p:cNvSpPr txBox="1"/>
          <p:nvPr/>
        </p:nvSpPr>
        <p:spPr>
          <a:xfrm>
            <a:off x="7524750" y="1514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Final end card featuring the approved National Day identity, the supplied ROSHN Group logo lockup, and the campaign line.</a:t>
            </a:r>
          </a:p>
        </p:txBody>
      </p:sp>
      <p:sp>
        <p:nvSpPr>
          <p:cNvPr id="301" name="s15-الحوار أمام الكاميرا-label"/>
          <p:cNvSpPr txBox="1"/>
          <p:nvPr/>
        </p:nvSpPr>
        <p:spPr>
          <a:xfrm>
            <a:off x="7524750" y="245745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ON-CAMERA DIALOGUE</a:t>
            </a:r>
          </a:p>
        </p:txBody>
      </p:sp>
      <p:sp>
        <p:nvSpPr>
          <p:cNvPr id="302" name="s15-الحوار أمام الكاميرا-body"/>
          <p:cNvSpPr txBox="1"/>
          <p:nvPr/>
        </p:nvSpPr>
        <p:spPr>
          <a:xfrm>
            <a:off x="7524750" y="2714625"/>
            <a:ext cx="4000500" cy="495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الجميع / VO: «دام عزك يا وطن.»</a:t>
            </a:r>
          </a:p>
        </p:txBody>
      </p:sp>
      <p:sp>
        <p:nvSpPr>
          <p:cNvPr id="303" name="s15-الفويس أوفر-label"/>
          <p:cNvSpPr txBox="1"/>
          <p:nvPr/>
        </p:nvSpPr>
        <p:spPr>
          <a:xfrm>
            <a:off x="7524750" y="32766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VOICE-OVER</a:t>
            </a:r>
          </a:p>
        </p:txBody>
      </p:sp>
      <p:sp>
        <p:nvSpPr>
          <p:cNvPr id="304" name="s15-الفويس أوفر-body"/>
          <p:cNvSpPr txBox="1"/>
          <p:nvPr/>
        </p:nvSpPr>
        <p:spPr>
          <a:xfrm>
            <a:off x="7524750" y="3533775"/>
            <a:ext cx="4000500" cy="685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 rtl="1">
              <a:lnSpc>
                <a:spcPct val="107000"/>
              </a:lnSpc>
              <a:defRPr sz="15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النص على الشاشة: «نبنيها معًا»</a:t>
            </a:r>
          </a:p>
        </p:txBody>
      </p:sp>
      <p:sp>
        <p:nvSpPr>
          <p:cNvPr id="305" name="s15-الانتقال-label"/>
          <p:cNvSpPr txBox="1"/>
          <p:nvPr/>
        </p:nvSpPr>
        <p:spPr>
          <a:xfrm>
            <a:off x="7524750" y="4305300"/>
            <a:ext cx="4000500" cy="228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TRANSITION</a:t>
            </a:r>
          </a:p>
        </p:txBody>
      </p:sp>
      <p:sp>
        <p:nvSpPr>
          <p:cNvPr id="306" name="s15-الانتقال-body"/>
          <p:cNvSpPr txBox="1"/>
          <p:nvPr/>
        </p:nvSpPr>
        <p:spPr>
          <a:xfrm>
            <a:off x="7524750" y="4562475"/>
            <a:ext cx="4000500" cy="8763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7000"/>
              </a:lnSpc>
              <a:defRPr sz="1400">
                <a:solidFill>
                  <a:srgbClr val="1E2722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Hold the logo lockup and campaign line, then finish on a clean musical resolve and fade out.</a:t>
            </a:r>
          </a:p>
        </p:txBody>
      </p:sp>
      <p:sp>
        <p:nvSpPr>
          <p:cNvPr id="307" name="scene-15-footer-rule"/>
          <p:cNvSpPr/>
          <p:nvPr/>
        </p:nvSpPr>
        <p:spPr>
          <a:xfrm>
            <a:off x="457200" y="5829300"/>
            <a:ext cx="11087100" cy="19050"/>
          </a:xfrm>
          <a:prstGeom prst="rect">
            <a:avLst/>
          </a:prstGeom>
          <a:solidFill>
            <a:srgbClr val="CFC6B7"/>
          </a:solidFill>
          <a:ln w="3175">
            <a:solidFill>
              <a:srgbClr val="CFC6B7"/>
            </a:solidFill>
          </a:ln>
        </p:spPr>
        <p:txBody>
          <a:bodyPr lIns="0" tIns="0" rIns="0" bIns="0"/>
          <a:lstStyle/>
          <a:p>
            <a:pPr/>
          </a:p>
        </p:txBody>
      </p:sp>
      <p:sp>
        <p:nvSpPr>
          <p:cNvPr id="308" name="scene-15-duration"/>
          <p:cNvSpPr txBox="1"/>
          <p:nvPr/>
        </p:nvSpPr>
        <p:spPr>
          <a:xfrm>
            <a:off x="7524750" y="6000750"/>
            <a:ext cx="4000500" cy="2857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b="1" sz="1200">
                <a:solidFill>
                  <a:srgbClr val="2E6B4D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FRAME DURATION: 2 SECONDS</a:t>
            </a:r>
          </a:p>
        </p:txBody>
      </p:sp>
      <p:sp>
        <p:nvSpPr>
          <p:cNvPr id="309" name="scene-15-footer"/>
          <p:cNvSpPr txBox="1"/>
          <p:nvPr/>
        </p:nvSpPr>
        <p:spPr>
          <a:xfrm>
            <a:off x="457200" y="6019800"/>
            <a:ext cx="4762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ROSHN NATIONAL DAY FILM  •  STORYBOARD</a:t>
            </a:r>
          </a:p>
        </p:txBody>
      </p:sp>
      <p:sp>
        <p:nvSpPr>
          <p:cNvPr id="310" name="scene-15-page"/>
          <p:cNvSpPr txBox="1"/>
          <p:nvPr/>
        </p:nvSpPr>
        <p:spPr>
          <a:xfrm>
            <a:off x="5810250" y="6019800"/>
            <a:ext cx="1333500" cy="2476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normAutofit fontScale="100000" lnSpcReduction="0"/>
          </a:bodyPr>
          <a:lstStyle>
            <a:lvl1pPr algn="r">
              <a:lnSpc>
                <a:spcPct val="105999"/>
              </a:lnSpc>
              <a:defRPr sz="900">
                <a:solidFill>
                  <a:srgbClr val="667169"/>
                </a:solidFill>
                <a:latin typeface="DejaVu Sans"/>
                <a:ea typeface="DejaVu Sans"/>
                <a:cs typeface="DejaVu Sans"/>
                <a:sym typeface="DejaVu Sans"/>
              </a:defRPr>
            </a:lvl1pPr>
          </a:lstStyle>
          <a:p>
            <a:pPr/>
            <a:r>
              <a:t>16 / 16</a:t>
            </a:r>
          </a:p>
        </p:txBody>
      </p:sp>
      <p:pic>
        <p:nvPicPr>
          <p:cNvPr id="311" name="image15.png" descr="image15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2437" y="1234558"/>
            <a:ext cx="6715126" cy="3582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ChatGPT">
  <a:themeElements>
    <a:clrScheme name="ChatGP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0000FF"/>
      </a:hlink>
      <a:folHlink>
        <a:srgbClr val="FF00FF"/>
      </a:folHlink>
    </a:clrScheme>
    <a:fontScheme name="ChatGP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ChatGP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905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libri"/>
            <a:ea typeface="Calibri"/>
            <a:cs typeface="Calibri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